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FF99"/>
    <a:srgbClr val="336600"/>
    <a:srgbClr val="003300"/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53" autoAdjust="0"/>
    <p:restoredTop sz="94660"/>
  </p:normalViewPr>
  <p:slideViewPr>
    <p:cSldViewPr>
      <p:cViewPr varScale="1">
        <p:scale>
          <a:sx n="65" d="100"/>
          <a:sy n="65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309A5-BF8A-4FE3-B978-B8E455BD3CA9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8535-1342-4543-BFE2-BF72FCE77AF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309A5-BF8A-4FE3-B978-B8E455BD3CA9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8535-1342-4543-BFE2-BF72FCE77A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309A5-BF8A-4FE3-B978-B8E455BD3CA9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8535-1342-4543-BFE2-BF72FCE77A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309A5-BF8A-4FE3-B978-B8E455BD3CA9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8535-1342-4543-BFE2-BF72FCE77A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309A5-BF8A-4FE3-B978-B8E455BD3CA9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8535-1342-4543-BFE2-BF72FCE77AF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309A5-BF8A-4FE3-B978-B8E455BD3CA9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8535-1342-4543-BFE2-BF72FCE77A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309A5-BF8A-4FE3-B978-B8E455BD3CA9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8535-1342-4543-BFE2-BF72FCE77AF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309A5-BF8A-4FE3-B978-B8E455BD3CA9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8535-1342-4543-BFE2-BF72FCE77A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309A5-BF8A-4FE3-B978-B8E455BD3CA9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8535-1342-4543-BFE2-BF72FCE77A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309A5-BF8A-4FE3-B978-B8E455BD3CA9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8535-1342-4543-BFE2-BF72FCE77AF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309A5-BF8A-4FE3-B978-B8E455BD3CA9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8535-1342-4543-BFE2-BF72FCE77A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0B309A5-BF8A-4FE3-B978-B8E455BD3CA9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CA28535-1342-4543-BFE2-BF72FCE77A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990600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The last 200 O.T. years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Arial Narrow" panose="020B0606020202030204" pitchFamily="34" charset="0"/>
              </a:rPr>
              <a:t>      586 BC                              538 BC                                                 ~458 BC                    400 BC</a:t>
            </a:r>
            <a:endParaRPr lang="en-US" i="1" dirty="0">
              <a:solidFill>
                <a:srgbClr val="336600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Narrow" panose="020B0606020202030204" pitchFamily="34" charset="0"/>
              </a:rPr>
              <a:t>				</a:t>
            </a:r>
            <a:r>
              <a:rPr lang="en-US" dirty="0" smtClean="0">
                <a:latin typeface="Arial Narrow" panose="020B0606020202030204" pitchFamily="34" charset="0"/>
              </a:rPr>
              <a:t>		</a:t>
            </a:r>
            <a:endParaRPr lang="en-US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Narrow" panose="020B0606020202030204" pitchFamily="34" charset="0"/>
              </a:rPr>
              <a:t>	       			</a:t>
            </a:r>
          </a:p>
          <a:p>
            <a:pPr marL="0" indent="0">
              <a:buNone/>
            </a:pPr>
            <a:r>
              <a:rPr lang="en-US" dirty="0">
                <a:latin typeface="Arial Narrow" panose="020B0606020202030204" pitchFamily="34" charset="0"/>
              </a:rPr>
              <a:t>	</a:t>
            </a:r>
            <a:r>
              <a:rPr lang="en-US" dirty="0" smtClean="0">
                <a:latin typeface="Arial Narrow" panose="020B0606020202030204" pitchFamily="34" charset="0"/>
              </a:rPr>
              <a:t>          			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336600"/>
                </a:solidFill>
                <a:latin typeface="Arial Narrow" panose="020B0606020202030204" pitchFamily="34" charset="0"/>
              </a:rPr>
              <a:t>				</a:t>
            </a:r>
          </a:p>
          <a:p>
            <a:pPr marL="0" indent="0">
              <a:buNone/>
            </a:pPr>
            <a:r>
              <a:rPr lang="en-US" i="1" dirty="0">
                <a:solidFill>
                  <a:srgbClr val="336600"/>
                </a:solidFill>
                <a:latin typeface="Arial Narrow" panose="020B0606020202030204" pitchFamily="34" charset="0"/>
              </a:rPr>
              <a:t> </a:t>
            </a:r>
            <a:r>
              <a:rPr lang="en-US" i="1" dirty="0" smtClean="0">
                <a:solidFill>
                  <a:srgbClr val="336600"/>
                </a:solidFill>
                <a:latin typeface="Arial Narrow" panose="020B0606020202030204" pitchFamily="34" charset="0"/>
              </a:rPr>
              <a:t> </a:t>
            </a:r>
            <a:endParaRPr lang="en-US" i="1" dirty="0">
              <a:solidFill>
                <a:srgbClr val="336600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0480" y="3962400"/>
            <a:ext cx="8961120" cy="0"/>
          </a:xfrm>
          <a:prstGeom prst="straightConnector1">
            <a:avLst/>
          </a:prstGeom>
          <a:ln w="127000">
            <a:solidFill>
              <a:schemeClr val="tx2">
                <a:lumMod val="75000"/>
              </a:schemeClr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0480" y="2133600"/>
            <a:ext cx="8961120" cy="0"/>
          </a:xfrm>
          <a:prstGeom prst="straightConnector1">
            <a:avLst/>
          </a:prstGeom>
          <a:ln w="127000">
            <a:solidFill>
              <a:srgbClr val="000099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52400" y="2133600"/>
            <a:ext cx="457200" cy="0"/>
          </a:xfrm>
          <a:prstGeom prst="straightConnector1">
            <a:avLst/>
          </a:prstGeom>
          <a:ln w="127000">
            <a:solidFill>
              <a:srgbClr val="FFC000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09600" y="2133600"/>
            <a:ext cx="2423160" cy="0"/>
          </a:xfrm>
          <a:prstGeom prst="straightConnector1">
            <a:avLst/>
          </a:prstGeom>
          <a:ln w="127000">
            <a:solidFill>
              <a:srgbClr val="FF0000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032760" y="2133600"/>
            <a:ext cx="1005840" cy="0"/>
          </a:xfrm>
          <a:prstGeom prst="straightConnector1">
            <a:avLst/>
          </a:prstGeom>
          <a:ln w="127000">
            <a:solidFill>
              <a:srgbClr val="00B050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720840" y="2133600"/>
            <a:ext cx="1280160" cy="0"/>
          </a:xfrm>
          <a:prstGeom prst="straightConnector1">
            <a:avLst/>
          </a:prstGeom>
          <a:ln w="127000">
            <a:solidFill>
              <a:srgbClr val="00B0F0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8996516" y="1905000"/>
            <a:ext cx="0" cy="304800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09600" y="1905000"/>
            <a:ext cx="0" cy="304800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04800" y="2209800"/>
            <a:ext cx="0" cy="304800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905000" y="2209800"/>
            <a:ext cx="0" cy="182880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032760" y="3962400"/>
            <a:ext cx="5989320" cy="0"/>
          </a:xfrm>
          <a:prstGeom prst="straightConnector1">
            <a:avLst/>
          </a:prstGeom>
          <a:ln w="127000">
            <a:solidFill>
              <a:schemeClr val="bg2">
                <a:lumMod val="50000"/>
              </a:schemeClr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76200" y="4038600"/>
            <a:ext cx="0" cy="274320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057400" y="3810000"/>
            <a:ext cx="0" cy="304800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133600" y="3810000"/>
            <a:ext cx="0" cy="304800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209800" y="3810000"/>
            <a:ext cx="0" cy="304800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438400" y="4038600"/>
            <a:ext cx="0" cy="731520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385560" y="3962400"/>
            <a:ext cx="1828800" cy="0"/>
          </a:xfrm>
          <a:prstGeom prst="straightConnector1">
            <a:avLst/>
          </a:prstGeom>
          <a:ln w="127000">
            <a:solidFill>
              <a:srgbClr val="00B0F0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810000" y="3810000"/>
            <a:ext cx="0" cy="304800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657600" y="3810000"/>
            <a:ext cx="0" cy="304800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1981200" y="4782312"/>
            <a:ext cx="457200" cy="0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5334000" y="5105400"/>
            <a:ext cx="822960" cy="0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-76200" y="2433935"/>
            <a:ext cx="1518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Zedekiah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371600" y="2286000"/>
            <a:ext cx="1518364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Third wave</a:t>
            </a:r>
          </a:p>
          <a:p>
            <a:pPr algn="ctr">
              <a:lnSpc>
                <a:spcPct val="80000"/>
              </a:lnSpc>
            </a:pPr>
            <a:r>
              <a:rPr lang="en-US" sz="2400" b="1" i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of captivity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034629" y="2438400"/>
            <a:ext cx="18421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Zerubbabel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248400" y="2438400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Ezra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-76200" y="4259759"/>
            <a:ext cx="24048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Nebuchadnezzar II</a:t>
            </a:r>
          </a:p>
          <a:p>
            <a:r>
              <a:rPr lang="en-US" sz="2000" b="1" dirty="0" smtClean="0">
                <a:latin typeface="Arial Narrow" panose="020B0606020202030204" pitchFamily="34" charset="0"/>
              </a:rPr>
              <a:t>(605-562)</a:t>
            </a:r>
            <a:endParaRPr lang="en-US" sz="2200" b="1" dirty="0">
              <a:latin typeface="Arial Narrow" panose="020B060602020203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424582" y="4724400"/>
            <a:ext cx="154721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Belshazzar</a:t>
            </a:r>
          </a:p>
          <a:p>
            <a:pPr>
              <a:lnSpc>
                <a:spcPct val="80000"/>
              </a:lnSpc>
            </a:pPr>
            <a:r>
              <a:rPr lang="en-US" sz="2000" b="1" dirty="0" smtClean="0">
                <a:latin typeface="Arial Narrow" panose="020B0606020202030204" pitchFamily="34" charset="0"/>
              </a:rPr>
              <a:t>  (</a:t>
            </a:r>
            <a:r>
              <a:rPr lang="en-US" sz="2000" b="1" dirty="0" err="1" smtClean="0">
                <a:latin typeface="Arial Narrow" panose="020B0606020202030204" pitchFamily="34" charset="0"/>
              </a:rPr>
              <a:t>Nabonidus</a:t>
            </a:r>
            <a:r>
              <a:rPr lang="en-US" sz="2000" b="1" dirty="0" smtClean="0">
                <a:latin typeface="Arial Narrow" panose="020B0606020202030204" pitchFamily="34" charset="0"/>
              </a:rPr>
              <a:t>,</a:t>
            </a:r>
          </a:p>
          <a:p>
            <a:r>
              <a:rPr lang="en-US" sz="2000" b="1" dirty="0" smtClean="0">
                <a:latin typeface="Arial Narrow" panose="020B0606020202030204" pitchFamily="34" charset="0"/>
              </a:rPr>
              <a:t>        556-539)</a:t>
            </a:r>
            <a:endParaRPr lang="en-US" sz="2200" b="1" dirty="0">
              <a:latin typeface="Arial Narrow" panose="020B060602020203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864022" y="4267200"/>
            <a:ext cx="10983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Cyrus </a:t>
            </a:r>
          </a:p>
          <a:p>
            <a:r>
              <a:rPr lang="en-US" sz="2000" b="1" dirty="0" smtClean="0">
                <a:latin typeface="Arial Narrow" panose="020B0606020202030204" pitchFamily="34" charset="0"/>
              </a:rPr>
              <a:t>(550-530)</a:t>
            </a:r>
            <a:endParaRPr lang="en-US" sz="2200" b="1" dirty="0">
              <a:latin typeface="Arial Narrow" panose="020B060602020203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887656" y="4648200"/>
            <a:ext cx="1293944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pc="-2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Darius</a:t>
            </a:r>
          </a:p>
          <a:p>
            <a:r>
              <a:rPr lang="en-US" sz="2400" b="1" spc="-2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the Great</a:t>
            </a:r>
          </a:p>
          <a:p>
            <a:r>
              <a:rPr lang="en-US" sz="2000" b="1" dirty="0" smtClean="0">
                <a:latin typeface="Arial Narrow" panose="020B0606020202030204" pitchFamily="34" charset="0"/>
              </a:rPr>
              <a:t>(522-486)</a:t>
            </a:r>
            <a:endParaRPr lang="en-US" sz="2200" b="1" dirty="0">
              <a:latin typeface="Arial Narrow" panose="020B060602020203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27999" y="5029200"/>
            <a:ext cx="239200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Ahasuerus/Xerxes</a:t>
            </a:r>
          </a:p>
          <a:p>
            <a:r>
              <a:rPr lang="en-US" sz="2000" b="1" dirty="0" smtClean="0">
                <a:latin typeface="Arial Narrow" panose="020B0606020202030204" pitchFamily="34" charset="0"/>
              </a:rPr>
              <a:t>(485-465)</a:t>
            </a:r>
            <a:endParaRPr lang="en-US" sz="2200" b="1" dirty="0">
              <a:latin typeface="Arial Narrow" panose="020B060602020203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248400" y="4267200"/>
            <a:ext cx="14927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Artaxerxes</a:t>
            </a:r>
          </a:p>
          <a:p>
            <a:r>
              <a:rPr lang="en-US" sz="2000" b="1" dirty="0" smtClean="0">
                <a:latin typeface="Arial Narrow" panose="020B0606020202030204" pitchFamily="34" charset="0"/>
              </a:rPr>
              <a:t>(465-424)</a:t>
            </a:r>
            <a:endParaRPr lang="en-US" sz="2200" b="1" dirty="0">
              <a:latin typeface="Arial Narrow" panose="020B060602020203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-76200" y="5029200"/>
            <a:ext cx="12827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336600"/>
                </a:solidFill>
                <a:latin typeface="Arial Narrow" panose="020B0606020202030204" pitchFamily="34" charset="0"/>
              </a:rPr>
              <a:t>Daniel</a:t>
            </a:r>
          </a:p>
          <a:p>
            <a:r>
              <a:rPr lang="en-US" sz="2400" b="1" i="1" dirty="0">
                <a:solidFill>
                  <a:srgbClr val="336600"/>
                </a:solidFill>
                <a:latin typeface="Arial Narrow" panose="020B0606020202030204" pitchFamily="34" charset="0"/>
              </a:rPr>
              <a:t> </a:t>
            </a:r>
            <a:r>
              <a:rPr lang="en-US" sz="2400" b="1" i="1" dirty="0" smtClean="0">
                <a:solidFill>
                  <a:srgbClr val="336600"/>
                </a:solidFill>
                <a:latin typeface="Arial Narrow" panose="020B0606020202030204" pitchFamily="34" charset="0"/>
              </a:rPr>
              <a:t>   </a:t>
            </a:r>
            <a:r>
              <a:rPr lang="en-US" sz="2400" i="1" dirty="0" smtClean="0">
                <a:solidFill>
                  <a:srgbClr val="336600"/>
                </a:solidFill>
                <a:latin typeface="Arial Narrow" panose="020B0606020202030204" pitchFamily="34" charset="0"/>
              </a:rPr>
              <a:t>Ezekiel</a:t>
            </a:r>
            <a:endParaRPr lang="en-US" sz="2200" dirty="0">
              <a:latin typeface="Arial Narrow" panose="020B060602020203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247165" y="5358384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336600"/>
                </a:solidFill>
                <a:latin typeface="Arial Narrow" panose="020B0606020202030204" pitchFamily="34" charset="0"/>
              </a:rPr>
              <a:t>Esther</a:t>
            </a:r>
            <a:endParaRPr lang="en-US" sz="2200" dirty="0">
              <a:latin typeface="Arial Narrow" panose="020B0606020202030204" pitchFamily="34" charset="0"/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4053840" y="2133600"/>
            <a:ext cx="2651760" cy="0"/>
          </a:xfrm>
          <a:prstGeom prst="straightConnector1">
            <a:avLst/>
          </a:prstGeom>
          <a:ln w="127000">
            <a:solidFill>
              <a:schemeClr val="accent1">
                <a:lumMod val="60000"/>
                <a:lumOff val="40000"/>
              </a:schemeClr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182977" y="2438400"/>
            <a:ext cx="1656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Nehemiah</a:t>
            </a:r>
            <a:endParaRPr lang="en-US" b="1" dirty="0"/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3048000" y="1905000"/>
            <a:ext cx="0" cy="304800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-82015" y="2895600"/>
            <a:ext cx="12250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336600"/>
                </a:solidFill>
                <a:latin typeface="Arial Narrow" panose="020B0606020202030204" pitchFamily="34" charset="0"/>
              </a:rPr>
              <a:t>Jeremiah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3795426" y="2743200"/>
            <a:ext cx="13099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336600"/>
                </a:solidFill>
                <a:latin typeface="Arial Narrow" panose="020B0606020202030204" pitchFamily="34" charset="0"/>
              </a:rPr>
              <a:t>Haggai</a:t>
            </a:r>
          </a:p>
          <a:p>
            <a:r>
              <a:rPr lang="en-US" sz="2400" i="1" dirty="0" smtClean="0">
                <a:solidFill>
                  <a:srgbClr val="336600"/>
                </a:solidFill>
                <a:latin typeface="Arial Narrow" panose="020B0606020202030204" pitchFamily="34" charset="0"/>
              </a:rPr>
              <a:t>Zechariah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7858700" y="3043535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336600"/>
                </a:solidFill>
                <a:latin typeface="Arial Narrow" panose="020B0606020202030204" pitchFamily="34" charset="0"/>
              </a:rPr>
              <a:t>Malachi</a:t>
            </a:r>
            <a:endParaRPr lang="en-US" dirty="0"/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705600" y="1905000"/>
            <a:ext cx="0" cy="304800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962400" y="4038600"/>
            <a:ext cx="0" cy="685800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3962400" y="4724400"/>
            <a:ext cx="838200" cy="0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5334000" y="4038600"/>
            <a:ext cx="0" cy="1051560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048000" y="4038600"/>
            <a:ext cx="0" cy="274320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400800" y="4038600"/>
            <a:ext cx="0" cy="274320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124200" y="2209800"/>
            <a:ext cx="0" cy="304800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858000" y="2209800"/>
            <a:ext cx="0" cy="304800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315200" y="2194560"/>
            <a:ext cx="0" cy="292608"/>
          </a:xfrm>
          <a:prstGeom prst="straightConnector1">
            <a:avLst/>
          </a:prstGeom>
          <a:ln w="38100">
            <a:solidFill>
              <a:schemeClr val="tx1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7848600" y="4267200"/>
            <a:ext cx="1183337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Darius II</a:t>
            </a:r>
          </a:p>
          <a:p>
            <a:r>
              <a:rPr lang="en-US" sz="2000" b="1" dirty="0" smtClean="0">
                <a:latin typeface="Arial Narrow" panose="020B0606020202030204" pitchFamily="34" charset="0"/>
              </a:rPr>
              <a:t>(424-404</a:t>
            </a:r>
            <a:r>
              <a:rPr lang="en-US" sz="2000" b="1" dirty="0" smtClean="0">
                <a:latin typeface="Arial Narrow" panose="020B0606020202030204" pitchFamily="34" charset="0"/>
              </a:rPr>
              <a:t>)</a:t>
            </a:r>
          </a:p>
          <a:p>
            <a:pPr algn="ctr"/>
            <a:r>
              <a:rPr lang="en-US" sz="1200" i="1" dirty="0" smtClean="0">
                <a:latin typeface="Arial Narrow" panose="020B0606020202030204" pitchFamily="34" charset="0"/>
              </a:rPr>
              <a:t>mentioned in </a:t>
            </a:r>
          </a:p>
          <a:p>
            <a:pPr algn="ctr"/>
            <a:r>
              <a:rPr lang="en-US" sz="1200" i="1" dirty="0" smtClean="0">
                <a:latin typeface="Arial Narrow" panose="020B0606020202030204" pitchFamily="34" charset="0"/>
              </a:rPr>
              <a:t>Nehemiah 12:22</a:t>
            </a:r>
            <a:endParaRPr lang="en-US" sz="1200" i="1" dirty="0">
              <a:latin typeface="Arial Narrow" panose="020B0606020202030204" pitchFamily="34" charset="0"/>
            </a:endParaRP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8305800" y="4038600"/>
            <a:ext cx="0" cy="274320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371600" y="3581400"/>
            <a:ext cx="14125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i="1" dirty="0" smtClean="0"/>
              <a:t>Three minor kings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048000" y="3581400"/>
            <a:ext cx="12905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i="1" dirty="0" smtClean="0"/>
              <a:t>Two minor kings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42548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000"/>
                            </p:stCondLst>
                            <p:childTnLst>
                              <p:par>
                                <p:cTn id="1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500"/>
                            </p:stCondLst>
                            <p:childTnLst>
                              <p:par>
                                <p:cTn id="1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000"/>
                            </p:stCondLst>
                            <p:childTnLst>
                              <p:par>
                                <p:cTn id="1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500"/>
                            </p:stCondLst>
                            <p:childTnLst>
                              <p:par>
                                <p:cTn id="1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1000"/>
                            </p:stCondLst>
                            <p:childTnLst>
                              <p:par>
                                <p:cTn id="1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500"/>
                            </p:stCondLst>
                            <p:childTnLst>
                              <p:par>
                                <p:cTn id="2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500"/>
                            </p:stCondLst>
                            <p:childTnLst>
                              <p:par>
                                <p:cTn id="2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8" grpId="0"/>
      <p:bldP spid="61" grpId="0"/>
      <p:bldP spid="63" grpId="0"/>
      <p:bldP spid="64" grpId="0"/>
      <p:bldP spid="66" grpId="0"/>
      <p:bldP spid="4" grpId="0"/>
      <p:bldP spid="5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8634</TotalTime>
  <Words>78</Words>
  <Application>Microsoft Office PowerPoint</Application>
  <PresentationFormat>On-screen Show (4:3)</PresentationFormat>
  <Paragraphs>42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Clarity</vt:lpstr>
      <vt:lpstr>The last 200 O.T. years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Campbells</dc:creator>
  <cp:lastModifiedBy>The Campbells</cp:lastModifiedBy>
  <cp:revision>70</cp:revision>
  <dcterms:created xsi:type="dcterms:W3CDTF">2021-08-02T17:52:11Z</dcterms:created>
  <dcterms:modified xsi:type="dcterms:W3CDTF">2024-08-14T20:54:22Z</dcterms:modified>
</cp:coreProperties>
</file>